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5C336-3E0A-4CB9-B3D0-04BBA1CBC73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537F-B4C9-485A-8069-1FDD4396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FE1E0-91F5-4314-961D-CFC5AD557727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39D16-6307-42BC-9DCC-4B1E9119722D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2491CA-BC77-44F5-AF11-8AA8D386D147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BABA08-7EC4-4591-A1E5-4E5F33014E59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14ECF4-02D5-4864-A0C0-D52BBA43ABFC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8A16B5-4BE1-46E0-9E59-00D98BF82D2E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3BB538-222D-4509-9E06-306A7473E9B9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2DB25A-1228-4711-BEED-DCCA7DC65AA6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896C50-A48C-4794-AC07-ADE807324005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DEB710-9479-4EF6-BA9D-E7851A46C363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FDF0-F982-493A-8159-A276E3710104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2ED4-143E-4AD9-B3DE-58DDA3D3DEB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0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A5C9-CA4E-4D9E-8173-031D57940A32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FB36-E1A4-4C64-AE27-79726D5DDF1C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4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A7A1-8783-4937-ACF0-F8176123BD0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8F48-BE8A-4117-9F5F-039E06D08988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7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F39E-F5C2-43CB-9FD7-A336D1A6F503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BB02-2BA5-47B8-A5FD-D456274052F5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6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9D44-22D2-4F8F-AFE1-B20C3199062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D984-7294-4DBB-B700-A000053A7E0A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6BD5-E8F4-4BEF-BCA3-EE2E0191D001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AEED-AC95-4674-A2D3-83862F1E6C5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A146-C747-49D9-B6EC-5D8C5F45835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765D-047D-40E0-947D-C8F7721383E5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1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617B-815F-47B4-9076-D5A56A135EFB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AEC5-B4CE-4899-ABC5-CEDC283B0F7D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BECF-9E21-4464-A092-F7FEDF02F3EC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9795-F742-4005-93DC-22CADBC68EF0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7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9AAE-E290-4A75-8FC5-DDC4743A7499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EDA-B3BF-4441-84EB-0E9715230FD7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1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0C22-12BA-41C9-8803-790E23EAD9FE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7C38-940E-4DFA-8A9A-A357A509B20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7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96D359-4747-4C81-A3C0-6B850AAD4A67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C4E98-0E21-411A-9836-DF5A3A7571A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68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2525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Market Structure</a:t>
            </a:r>
          </a:p>
        </p:txBody>
      </p:sp>
    </p:spTree>
    <p:extLst>
      <p:ext uri="{BB962C8B-B14F-4D97-AF65-F5344CB8AC3E}">
        <p14:creationId xmlns:p14="http://schemas.microsoft.com/office/powerpoint/2010/main" val="14619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Financial Structure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3048000"/>
            <a:ext cx="691673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3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Population growth rate more than 4% per year.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Consumer preference:</a:t>
            </a:r>
            <a:r>
              <a:rPr lang="en-US" dirty="0" smtClean="0"/>
              <a:t> quick, quality, clean, convenient, and affordable dining experience.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Customization products (e.g. rice meals for Filipinos, potato fries for Americans)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Domestic: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3-8% annual growth rate in the Philippines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Average annual income of </a:t>
            </a:r>
            <a:r>
              <a:rPr lang="en-PH" dirty="0" err="1" smtClean="0"/>
              <a:t>Php</a:t>
            </a:r>
            <a:r>
              <a:rPr lang="en-PH" dirty="0" smtClean="0"/>
              <a:t> 62,000 for “poor” families and </a:t>
            </a:r>
            <a:r>
              <a:rPr lang="en-PH" dirty="0" err="1" smtClean="0"/>
              <a:t>Php</a:t>
            </a:r>
            <a:r>
              <a:rPr lang="en-PH" dirty="0" smtClean="0"/>
              <a:t> 268,000 for “rich” households.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endParaRPr lang="en-PH" dirty="0" smtClean="0"/>
          </a:p>
        </p:txBody>
      </p:sp>
      <p:sp>
        <p:nvSpPr>
          <p:cNvPr id="163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solidFill>
                  <a:schemeClr val="bg1"/>
                </a:solidFill>
              </a:rPr>
              <a:t>Market Structure - Demand</a:t>
            </a:r>
            <a:endParaRPr 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Status – Domestic Fast Food: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Entrants of foreign cuisine (e.g. Asian, European, Western)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Jollibee as market leader for Philippine Fast Food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Export: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Jollibee branches in other countries (Middle East, North America, Southeast Asia)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err="1" smtClean="0"/>
              <a:t>Chowking’s</a:t>
            </a:r>
            <a:r>
              <a:rPr lang="en-PH" dirty="0" smtClean="0"/>
              <a:t> expansion abroad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Projections: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Improving food and service quality over time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Expansion by opening more stores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PH" dirty="0" smtClean="0"/>
              <a:t>Product Development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endParaRPr lang="en-PH" dirty="0" smtClean="0"/>
          </a:p>
          <a:p>
            <a:pPr lvl="1" indent="-274320" eaLnBrk="1" fontAlgn="auto" hangingPunct="1">
              <a:spcAft>
                <a:spcPts val="0"/>
              </a:spcAft>
              <a:defRPr/>
            </a:pPr>
            <a:endParaRPr lang="en-PH" dirty="0" smtClean="0"/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solidFill>
                  <a:schemeClr val="bg1"/>
                </a:solidFill>
              </a:rPr>
              <a:t>Market Structure – Demand </a:t>
            </a:r>
            <a:r>
              <a:rPr lang="en-PH" sz="2000" smtClean="0">
                <a:solidFill>
                  <a:schemeClr val="bg1"/>
                </a:solidFill>
              </a:rPr>
              <a:t>(cont.)</a:t>
            </a:r>
            <a:endParaRPr 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4"/>
          <p:cNvSpPr>
            <a:spLocks noGrp="1"/>
          </p:cNvSpPr>
          <p:nvPr>
            <p:ph idx="1"/>
          </p:nvPr>
        </p:nvSpPr>
        <p:spPr>
          <a:xfrm>
            <a:off x="871538" y="1981200"/>
            <a:ext cx="7408862" cy="3451225"/>
          </a:xfrm>
        </p:spPr>
        <p:txBody>
          <a:bodyPr/>
          <a:lstStyle/>
          <a:p>
            <a:pPr eaLnBrk="1" hangingPunct="1"/>
            <a:r>
              <a:rPr lang="en-PH" smtClean="0"/>
              <a:t>Mixture of local and foreign brands:</a:t>
            </a:r>
          </a:p>
          <a:p>
            <a:pPr lvl="1" eaLnBrk="1" hangingPunct="1"/>
            <a:r>
              <a:rPr lang="en-PH" smtClean="0"/>
              <a:t>Jollibee (operated by Jollibee Foods)</a:t>
            </a:r>
          </a:p>
          <a:p>
            <a:pPr lvl="1" eaLnBrk="1" hangingPunct="1"/>
            <a:r>
              <a:rPr lang="en-PH" smtClean="0"/>
              <a:t>McDonalds (locally controlled by Alliance Group)</a:t>
            </a:r>
          </a:p>
          <a:p>
            <a:pPr eaLnBrk="1" hangingPunct="1"/>
            <a:r>
              <a:rPr lang="en-PH" smtClean="0"/>
              <a:t>Domestic:</a:t>
            </a:r>
          </a:p>
          <a:p>
            <a:pPr eaLnBrk="1" hangingPunct="1">
              <a:buFont typeface="Symbol" pitchFamily="18" charset="2"/>
              <a:buNone/>
            </a:pPr>
            <a:endParaRPr lang="en-PH" smtClean="0"/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solidFill>
                  <a:schemeClr val="bg1"/>
                </a:solidFill>
              </a:rPr>
              <a:t>Market Structure – Supply</a:t>
            </a: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1843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86175"/>
            <a:ext cx="8001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85800" y="6324600"/>
            <a:ext cx="792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PH">
                <a:solidFill>
                  <a:prstClr val="black"/>
                </a:solidFill>
              </a:rPr>
              <a:t>Sources: Annual Reports from JFC and AGI  and corporate websites.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PH" smtClean="0"/>
              <a:t>Imports:</a:t>
            </a:r>
          </a:p>
          <a:p>
            <a:pPr lvl="1" eaLnBrk="1" hangingPunct="1"/>
            <a:r>
              <a:rPr lang="en-PH" smtClean="0"/>
              <a:t>Rice importation</a:t>
            </a:r>
          </a:p>
          <a:p>
            <a:pPr lvl="1" eaLnBrk="1" hangingPunct="1"/>
            <a:r>
              <a:rPr lang="en-PH" smtClean="0"/>
              <a:t>Other products</a:t>
            </a:r>
          </a:p>
          <a:p>
            <a:pPr eaLnBrk="1" hangingPunct="1"/>
            <a:r>
              <a:rPr lang="en-PH" smtClean="0"/>
              <a:t>Projections:</a:t>
            </a:r>
          </a:p>
          <a:p>
            <a:pPr lvl="1" eaLnBrk="1" hangingPunct="1"/>
            <a:r>
              <a:rPr lang="en-PH" smtClean="0"/>
              <a:t>Largest index of value among other industries</a:t>
            </a:r>
          </a:p>
          <a:p>
            <a:pPr lvl="1" eaLnBrk="1" hangingPunct="1"/>
            <a:r>
              <a:rPr lang="en-PH" smtClean="0"/>
              <a:t>Continuous increase in population</a:t>
            </a:r>
          </a:p>
          <a:p>
            <a:pPr lvl="1" eaLnBrk="1" hangingPunct="1"/>
            <a:r>
              <a:rPr lang="en-PH" smtClean="0"/>
              <a:t>Sales growth of leading brands</a:t>
            </a:r>
          </a:p>
          <a:p>
            <a:pPr lvl="1" eaLnBrk="1" hangingPunct="1"/>
            <a:r>
              <a:rPr lang="en-PH" smtClean="0"/>
              <a:t>Business expansion</a:t>
            </a:r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solidFill>
                  <a:schemeClr val="bg1"/>
                </a:solidFill>
              </a:rPr>
              <a:t>Market Structure – Supply </a:t>
            </a:r>
            <a:r>
              <a:rPr lang="en-PH" sz="2000" smtClean="0">
                <a:solidFill>
                  <a:schemeClr val="bg1"/>
                </a:solidFill>
              </a:rPr>
              <a:t>(cont.)</a:t>
            </a:r>
            <a:endParaRPr 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idx="1"/>
          </p:nvPr>
        </p:nvSpPr>
        <p:spPr>
          <a:xfrm>
            <a:off x="871538" y="2286000"/>
            <a:ext cx="7408862" cy="3451225"/>
          </a:xfrm>
        </p:spPr>
        <p:txBody>
          <a:bodyPr/>
          <a:lstStyle/>
          <a:p>
            <a:pPr eaLnBrk="1" hangingPunct="1"/>
            <a:r>
              <a:rPr lang="en-PH" smtClean="0"/>
              <a:t>Cost and Prices:</a:t>
            </a:r>
          </a:p>
          <a:p>
            <a:pPr lvl="1" eaLnBrk="1" hangingPunct="1"/>
            <a:r>
              <a:rPr lang="en-PH" smtClean="0"/>
              <a:t>Ala-carte meals at Php 50-150</a:t>
            </a:r>
          </a:p>
          <a:p>
            <a:pPr lvl="1" eaLnBrk="1" hangingPunct="1"/>
            <a:r>
              <a:rPr lang="en-PH" smtClean="0"/>
              <a:t>Combo meals at Php 82 on the average / Premium items at Php and above</a:t>
            </a:r>
          </a:p>
          <a:p>
            <a:pPr lvl="1" eaLnBrk="1" hangingPunct="1"/>
            <a:r>
              <a:rPr lang="en-PH" smtClean="0"/>
              <a:t>Factor goods (Source: Bureau of Agricultural Statistics, 3/2011)</a:t>
            </a:r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>
              <a:buFont typeface="Symbol" pitchFamily="18" charset="2"/>
              <a:buNone/>
            </a:pPr>
            <a:endParaRPr lang="en-PH" smtClean="0"/>
          </a:p>
          <a:p>
            <a:pPr lvl="1" eaLnBrk="1" hangingPunct="1">
              <a:buFont typeface="Symbol" pitchFamily="18" charset="2"/>
              <a:buNone/>
            </a:pPr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  <a:p>
            <a:pPr lvl="1" eaLnBrk="1" hangingPunct="1"/>
            <a:endParaRPr lang="en-PH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>
                <a:solidFill>
                  <a:schemeClr val="bg1"/>
                </a:solidFill>
              </a:rPr>
              <a:t>Market Structure – Cost and Prices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4724400"/>
          <a:ext cx="609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Commodities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Average Price (in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Php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Potatoes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60 / kilo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Ground Beef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240 / kilo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Well-Milled Rice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35 / kilo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Cooking Oil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54 / liter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Dressed Chicken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130 / kilo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2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PH" smtClean="0"/>
              <a:t>Average of 100 seats for dining customers</a:t>
            </a:r>
          </a:p>
          <a:p>
            <a:pPr eaLnBrk="1" hangingPunct="1"/>
            <a:r>
              <a:rPr lang="en-PH" smtClean="0"/>
              <a:t>Number of Consumers: 200 pax / branch / day (at 110 sq. m store size)</a:t>
            </a:r>
          </a:p>
          <a:p>
            <a:pPr eaLnBrk="1" hangingPunct="1"/>
            <a:r>
              <a:rPr lang="en-PH" smtClean="0"/>
              <a:t>Number of Transactions: 100 orders (from 11AM-2PM)</a:t>
            </a:r>
          </a:p>
          <a:p>
            <a:pPr eaLnBrk="1" hangingPunct="1"/>
            <a:r>
              <a:rPr lang="en-PH" smtClean="0"/>
              <a:t>Number of Meals per Transaction: two (2) meals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>
                <a:solidFill>
                  <a:schemeClr val="bg1"/>
                </a:solidFill>
              </a:rPr>
              <a:t>Market Structure – Capacity Utilization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38200" y="6324600"/>
            <a:ext cx="464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PH">
                <a:solidFill>
                  <a:prstClr val="black"/>
                </a:solidFill>
              </a:rPr>
              <a:t>Source: Mang Inasal Baclaran branch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2525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Financial Structure</a:t>
            </a:r>
          </a:p>
        </p:txBody>
      </p:sp>
    </p:spTree>
    <p:extLst>
      <p:ext uri="{BB962C8B-B14F-4D97-AF65-F5344CB8AC3E}">
        <p14:creationId xmlns:p14="http://schemas.microsoft.com/office/powerpoint/2010/main" val="9791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Financial Performance</a:t>
            </a:r>
            <a:endParaRPr lang="en-US" smtClean="0"/>
          </a:p>
          <a:p>
            <a:pPr lvl="1" eaLnBrk="1" hangingPunct="1"/>
            <a:r>
              <a:rPr lang="en-US" smtClean="0"/>
              <a:t>Jollibee Foods Corp grew a net profit last year by 16 percent to P3.09 billion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Financial Structure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85645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7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Market Structure</vt:lpstr>
      <vt:lpstr>Market Structure - Demand</vt:lpstr>
      <vt:lpstr>Market Structure – Demand (cont.)</vt:lpstr>
      <vt:lpstr>Market Structure – Supply</vt:lpstr>
      <vt:lpstr>Market Structure – Supply (cont.)</vt:lpstr>
      <vt:lpstr>Market Structure – Cost and Prices</vt:lpstr>
      <vt:lpstr>Market Structure – Capacity Utilization</vt:lpstr>
      <vt:lpstr>Financial Structure</vt:lpstr>
      <vt:lpstr>Financial Structure</vt:lpstr>
      <vt:lpstr>Financial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</dc:title>
  <dc:creator>home</dc:creator>
  <cp:lastModifiedBy>home</cp:lastModifiedBy>
  <cp:revision>1</cp:revision>
  <dcterms:created xsi:type="dcterms:W3CDTF">2012-08-09T08:04:27Z</dcterms:created>
  <dcterms:modified xsi:type="dcterms:W3CDTF">2012-08-09T08:05:18Z</dcterms:modified>
</cp:coreProperties>
</file>